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61" r:id="rId3"/>
    <p:sldId id="362" r:id="rId4"/>
    <p:sldId id="429" r:id="rId5"/>
    <p:sldId id="484" r:id="rId6"/>
    <p:sldId id="493" r:id="rId7"/>
    <p:sldId id="483" r:id="rId8"/>
    <p:sldId id="489" r:id="rId9"/>
    <p:sldId id="490" r:id="rId10"/>
    <p:sldId id="491" r:id="rId11"/>
    <p:sldId id="482" r:id="rId12"/>
    <p:sldId id="466" r:id="rId13"/>
    <p:sldId id="492" r:id="rId1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62" autoAdjust="0"/>
    <p:restoredTop sz="94660"/>
  </p:normalViewPr>
  <p:slideViewPr>
    <p:cSldViewPr snapToGrid="0">
      <p:cViewPr varScale="1">
        <p:scale>
          <a:sx n="93" d="100"/>
          <a:sy n="93" d="100"/>
        </p:scale>
        <p:origin x="64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679171" y="377397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43246" y="3100646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AI </a:t>
            </a:r>
            <a:r>
              <a:rPr lang="ko-KR" altLang="en-US" sz="2800" b="1" dirty="0" smtClean="0">
                <a:latin typeface="+mj-ea"/>
                <a:ea typeface="+mj-ea"/>
              </a:rPr>
              <a:t>기반의 차세대 의료진단시스템 구축 연구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24397" y="4293425"/>
            <a:ext cx="231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20211001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880656" y="3924093"/>
            <a:ext cx="131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  <a:ea typeface="+mj-ea"/>
              </a:rPr>
              <a:t>정기 회의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7129" y="361500"/>
            <a:ext cx="3384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+mj-ea"/>
                <a:ea typeface="+mj-ea"/>
              </a:rPr>
              <a:t>1</a:t>
            </a:r>
            <a:r>
              <a:rPr lang="ko-KR" altLang="en-US" sz="1400" b="1" dirty="0" smtClean="0">
                <a:latin typeface="+mj-ea"/>
                <a:ea typeface="+mj-ea"/>
              </a:rPr>
              <a:t>차년도 </a:t>
            </a:r>
            <a:r>
              <a:rPr lang="en-US" altLang="ko-KR" sz="1400" b="1" dirty="0" smtClean="0">
                <a:latin typeface="+mj-ea"/>
                <a:ea typeface="+mj-ea"/>
              </a:rPr>
              <a:t>(2021.03-2022.02)</a:t>
            </a:r>
            <a:endParaRPr lang="ko-KR" altLang="en-US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0692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이슈 슬라이드 발생 및 성능 저하 리포트</a:t>
            </a:r>
            <a:r>
              <a:rPr lang="en-US" altLang="ko-KR" b="1" dirty="0" smtClean="0"/>
              <a:t>- 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4320" y="616021"/>
            <a:ext cx="77474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성능 저하 현상</a:t>
            </a: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스캐너 </a:t>
            </a:r>
            <a:r>
              <a:rPr lang="ko-KR" altLang="en-US" sz="1200" b="1" dirty="0" err="1" smtClean="0">
                <a:latin typeface="+mj-ea"/>
              </a:rPr>
              <a:t>경통</a:t>
            </a:r>
            <a:r>
              <a:rPr lang="ko-KR" altLang="en-US" sz="1200" b="1" dirty="0" smtClean="0">
                <a:latin typeface="+mj-ea"/>
              </a:rPr>
              <a:t> 안쪽에 미세한 얼룩을 발견 및 </a:t>
            </a:r>
            <a:r>
              <a:rPr lang="ko-KR" altLang="en-US" sz="1200" b="1" dirty="0" err="1" smtClean="0">
                <a:latin typeface="+mj-ea"/>
              </a:rPr>
              <a:t>클랜징</a:t>
            </a: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카메라 업체</a:t>
            </a:r>
            <a:r>
              <a:rPr lang="en-US" altLang="ko-KR" sz="1200" b="1" dirty="0" smtClean="0">
                <a:latin typeface="+mj-ea"/>
              </a:rPr>
              <a:t>: </a:t>
            </a:r>
            <a:r>
              <a:rPr lang="ko-KR" altLang="en-US" sz="1200" b="1" dirty="0" smtClean="0">
                <a:latin typeface="+mj-ea"/>
              </a:rPr>
              <a:t>필터의 역할을 하는 부분에 오랜 사용으로 인한 그을음 등이 발생할 수 있음</a:t>
            </a: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solidFill>
                  <a:srgbClr val="FF0000"/>
                </a:solidFill>
                <a:latin typeface="+mj-ea"/>
              </a:rPr>
              <a:t>=&gt; </a:t>
            </a:r>
            <a:r>
              <a:rPr lang="ko-KR" altLang="en-US" sz="1200" b="1" dirty="0" smtClean="0">
                <a:solidFill>
                  <a:srgbClr val="FF0000"/>
                </a:solidFill>
                <a:latin typeface="+mj-ea"/>
              </a:rPr>
              <a:t>현재 비교 실험 등 잠정 중단</a:t>
            </a:r>
            <a:r>
              <a:rPr lang="en-US" altLang="ko-KR" sz="1200" b="1" dirty="0" smtClean="0">
                <a:solidFill>
                  <a:srgbClr val="FF0000"/>
                </a:solidFill>
                <a:latin typeface="+mj-ea"/>
              </a:rPr>
              <a:t>, </a:t>
            </a:r>
            <a:r>
              <a:rPr lang="ko-KR" altLang="en-US" sz="1200" b="1" dirty="0" err="1" smtClean="0">
                <a:solidFill>
                  <a:srgbClr val="FF0000"/>
                </a:solidFill>
                <a:latin typeface="+mj-ea"/>
              </a:rPr>
              <a:t>재스캔</a:t>
            </a:r>
            <a:r>
              <a:rPr lang="ko-KR" altLang="en-US" sz="1200" b="1" dirty="0" smtClean="0">
                <a:solidFill>
                  <a:srgbClr val="FF0000"/>
                </a:solidFill>
                <a:latin typeface="+mj-ea"/>
              </a:rPr>
              <a:t> 후 실험 재게 계획</a:t>
            </a:r>
            <a:endParaRPr lang="en-US" altLang="ko-KR" sz="1200" b="1" dirty="0" smtClean="0">
              <a:solidFill>
                <a:srgbClr val="FF0000"/>
              </a:solidFill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6862" t="8128" r="10462" b="10848"/>
          <a:stretch/>
        </p:blipFill>
        <p:spPr>
          <a:xfrm>
            <a:off x="155575" y="3017520"/>
            <a:ext cx="3549535" cy="344146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225" y="3372049"/>
            <a:ext cx="5827120" cy="3156358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3374967" y="6267796"/>
            <a:ext cx="773084" cy="38238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48051" y="6528407"/>
            <a:ext cx="1865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물결무늬 제거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95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스캐너 기반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8802" y="3982284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슬라이드 성능 변동성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2325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슬라이드 성능 변동 대응</a:t>
            </a:r>
            <a:r>
              <a:rPr lang="en-US" altLang="ko-KR" b="1" dirty="0" smtClean="0"/>
              <a:t>_</a:t>
            </a:r>
            <a:r>
              <a:rPr lang="ko-KR" altLang="en-US" b="1" dirty="0" smtClean="0"/>
              <a:t>요약 </a:t>
            </a:r>
            <a:r>
              <a:rPr lang="en-US" altLang="ko-KR" b="1" dirty="0" smtClean="0"/>
              <a:t>[</a:t>
            </a:r>
            <a:r>
              <a:rPr lang="ko-KR" altLang="en-US" b="1" dirty="0" smtClean="0">
                <a:solidFill>
                  <a:srgbClr val="FF0000"/>
                </a:solidFill>
              </a:rPr>
              <a:t>지난 슬라이드</a:t>
            </a:r>
            <a:r>
              <a:rPr lang="en-US" altLang="ko-KR" b="1" dirty="0" smtClean="0"/>
              <a:t>]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85958" y="665897"/>
            <a:ext cx="55080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현재 대다수의 연구에서 </a:t>
            </a:r>
            <a:r>
              <a:rPr lang="en-US" altLang="ko-KR" sz="1200" b="1" dirty="0" smtClean="0">
                <a:latin typeface="+mj-ea"/>
              </a:rPr>
              <a:t>scanner </a:t>
            </a:r>
            <a:r>
              <a:rPr lang="ko-KR" altLang="en-US" sz="1200" b="1" dirty="0" smtClean="0">
                <a:latin typeface="+mj-ea"/>
              </a:rPr>
              <a:t>변동성의 원인으로 색상 변수를 언급</a:t>
            </a: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현재 예상 </a:t>
            </a:r>
            <a:r>
              <a:rPr lang="ko-KR" altLang="en-US" sz="1100" b="1" dirty="0" smtClean="0">
                <a:latin typeface="+mj-ea"/>
              </a:rPr>
              <a:t>가능한</a:t>
            </a:r>
            <a:r>
              <a:rPr lang="ko-KR" altLang="en-US" sz="1200" b="1" dirty="0" smtClean="0">
                <a:latin typeface="+mj-ea"/>
              </a:rPr>
              <a:t> 핵심 변수</a:t>
            </a:r>
            <a:endParaRPr lang="en-US" altLang="ko-KR" sz="1200" b="1" dirty="0" smtClean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이미지 전체의 크기</a:t>
            </a:r>
            <a:endParaRPr lang="en-US" altLang="ko-KR" sz="1200" b="1" dirty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이미지 색상 변동성</a:t>
            </a:r>
            <a:endParaRPr lang="en-US" altLang="ko-KR" sz="1200" b="1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실험 방법</a:t>
            </a: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모델 학습 과정에 </a:t>
            </a:r>
            <a:r>
              <a:rPr lang="en-US" altLang="ko-KR" sz="1200" b="1" dirty="0" smtClean="0">
                <a:latin typeface="+mj-ea"/>
              </a:rPr>
              <a:t>color augmentation</a:t>
            </a:r>
            <a:r>
              <a:rPr lang="ko-KR" altLang="en-US" sz="1200" b="1" dirty="0" smtClean="0">
                <a:latin typeface="+mj-ea"/>
              </a:rPr>
              <a:t>을 시행</a:t>
            </a: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j-ea"/>
              </a:rPr>
              <a:t>Split </a:t>
            </a:r>
            <a:r>
              <a:rPr lang="en-US" altLang="ko-KR" sz="1200" b="1" dirty="0">
                <a:latin typeface="+mj-ea"/>
              </a:rPr>
              <a:t>the dataset (WSI) into: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j-ea"/>
              </a:rPr>
              <a:t>Train </a:t>
            </a:r>
            <a:r>
              <a:rPr lang="en-US" altLang="ko-KR" sz="1200" b="1" dirty="0">
                <a:latin typeface="+mj-ea"/>
              </a:rPr>
              <a:t>→ Scanner </a:t>
            </a:r>
            <a:r>
              <a:rPr lang="en-US" altLang="ko-KR" sz="1200" b="1" dirty="0" smtClean="0">
                <a:latin typeface="+mj-ea"/>
              </a:rPr>
              <a:t>A (old)</a:t>
            </a:r>
            <a:endParaRPr lang="en-US" altLang="ko-KR" sz="1200" b="1" dirty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j-ea"/>
              </a:rPr>
              <a:t>Val →</a:t>
            </a:r>
            <a:r>
              <a:rPr lang="en-US" altLang="ko-KR" sz="1200" b="1" dirty="0">
                <a:latin typeface="+mj-ea"/>
              </a:rPr>
              <a:t> </a:t>
            </a:r>
            <a:r>
              <a:rPr lang="en-US" altLang="ko-KR" sz="1200" b="1" dirty="0" smtClean="0">
                <a:latin typeface="+mj-ea"/>
              </a:rPr>
              <a:t>Scanner </a:t>
            </a:r>
            <a:r>
              <a:rPr lang="en-US" altLang="ko-KR" sz="1200" b="1" dirty="0">
                <a:latin typeface="+mj-ea"/>
              </a:rPr>
              <a:t>B </a:t>
            </a:r>
            <a:r>
              <a:rPr lang="en-US" altLang="ko-KR" sz="1200" b="1" dirty="0" smtClean="0">
                <a:latin typeface="+mj-ea"/>
              </a:rPr>
              <a:t>(new)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j-ea"/>
              </a:rPr>
              <a:t>Test </a:t>
            </a:r>
            <a:r>
              <a:rPr lang="en-US" altLang="ko-KR" sz="1200" b="1" dirty="0">
                <a:latin typeface="+mj-ea"/>
              </a:rPr>
              <a:t>→</a:t>
            </a:r>
            <a:r>
              <a:rPr lang="en-US" altLang="ko-KR" sz="1200" b="1" dirty="0" smtClean="0">
                <a:latin typeface="+mj-ea"/>
              </a:rPr>
              <a:t> </a:t>
            </a:r>
            <a:r>
              <a:rPr lang="en-US" altLang="ko-KR" sz="1200" b="1" dirty="0">
                <a:latin typeface="+mj-ea"/>
              </a:rPr>
              <a:t>Scanner </a:t>
            </a:r>
            <a:r>
              <a:rPr lang="en-US" altLang="ko-KR" sz="1200" b="1" dirty="0" smtClean="0">
                <a:latin typeface="+mj-ea"/>
              </a:rPr>
              <a:t>C (new)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모델</a:t>
            </a:r>
            <a:r>
              <a:rPr lang="en-US" altLang="ko-KR" sz="1200" b="1" dirty="0" smtClean="0">
                <a:latin typeface="+mj-ea"/>
              </a:rPr>
              <a:t> </a:t>
            </a:r>
            <a:r>
              <a:rPr lang="ko-KR" altLang="en-US" sz="1200" b="1" dirty="0" smtClean="0">
                <a:latin typeface="+mj-ea"/>
              </a:rPr>
              <a:t>학습까지는 완료 </a:t>
            </a:r>
            <a:endParaRPr lang="en-US" altLang="ko-KR" sz="1200" b="1" dirty="0" smtClean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j-ea"/>
              </a:rPr>
              <a:t>Work test1,2 </a:t>
            </a:r>
            <a:r>
              <a:rPr lang="ko-KR" altLang="en-US" sz="1200" b="1" dirty="0" smtClean="0">
                <a:latin typeface="+mj-ea"/>
              </a:rPr>
              <a:t>데이터 활용</a:t>
            </a:r>
            <a:endParaRPr lang="en-US" altLang="ko-KR" sz="1200" b="1" dirty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41062"/>
          <a:stretch/>
        </p:blipFill>
        <p:spPr>
          <a:xfrm>
            <a:off x="6209607" y="2890915"/>
            <a:ext cx="2876203" cy="363874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614" y="1336006"/>
            <a:ext cx="2987386" cy="11256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56614" y="1074396"/>
            <a:ext cx="2535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*</a:t>
            </a:r>
            <a:r>
              <a:rPr lang="ko-KR" altLang="en-US" sz="1100" dirty="0" err="1" smtClean="0"/>
              <a:t>스캐너별</a:t>
            </a:r>
            <a:r>
              <a:rPr lang="ko-KR" altLang="en-US" sz="1100" dirty="0" smtClean="0"/>
              <a:t> 색상 차이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6209607" y="2629306"/>
            <a:ext cx="2535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*</a:t>
            </a:r>
            <a:r>
              <a:rPr lang="ko-KR" altLang="en-US" sz="1100" dirty="0" smtClean="0"/>
              <a:t>색상 </a:t>
            </a:r>
            <a:r>
              <a:rPr lang="en-US" altLang="ko-KR" sz="1100" dirty="0" smtClean="0"/>
              <a:t>augmentation </a:t>
            </a:r>
            <a:r>
              <a:rPr lang="ko-KR" altLang="en-US" sz="1100" dirty="0" smtClean="0"/>
              <a:t>적용</a:t>
            </a:r>
            <a:endParaRPr lang="ko-KR" altLang="en-US" sz="1100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001790" y="1074396"/>
            <a:ext cx="0" cy="55674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475375"/>
              </p:ext>
            </p:extLst>
          </p:nvPr>
        </p:nvGraphicFramePr>
        <p:xfrm>
          <a:off x="244878" y="5055407"/>
          <a:ext cx="56530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251">
                  <a:extLst>
                    <a:ext uri="{9D8B030D-6E8A-4147-A177-3AD203B41FA5}">
                      <a16:colId xmlns:a16="http://schemas.microsoft.com/office/drawing/2014/main" val="579652520"/>
                    </a:ext>
                  </a:extLst>
                </a:gridCol>
                <a:gridCol w="1413251">
                  <a:extLst>
                    <a:ext uri="{9D8B030D-6E8A-4147-A177-3AD203B41FA5}">
                      <a16:colId xmlns:a16="http://schemas.microsoft.com/office/drawing/2014/main" val="45138404"/>
                    </a:ext>
                  </a:extLst>
                </a:gridCol>
                <a:gridCol w="1413251">
                  <a:extLst>
                    <a:ext uri="{9D8B030D-6E8A-4147-A177-3AD203B41FA5}">
                      <a16:colId xmlns:a16="http://schemas.microsoft.com/office/drawing/2014/main" val="29651804"/>
                    </a:ext>
                  </a:extLst>
                </a:gridCol>
                <a:gridCol w="1413251">
                  <a:extLst>
                    <a:ext uri="{9D8B030D-6E8A-4147-A177-3AD203B41FA5}">
                      <a16:colId xmlns:a16="http://schemas.microsoft.com/office/drawing/2014/main" val="1748386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기존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New 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New 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998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baseline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0.885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0.795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0.663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432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Color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 augmented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0.855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0.817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0.837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25593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56516" y="6245261"/>
            <a:ext cx="5496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*</a:t>
            </a:r>
            <a:r>
              <a:rPr lang="ko-KR" altLang="en-US" sz="1200" dirty="0" smtClean="0"/>
              <a:t>정확한 실험으로 보기 어려움</a:t>
            </a:r>
            <a:r>
              <a:rPr lang="en-US" altLang="ko-KR" sz="1200" dirty="0" smtClean="0"/>
              <a:t>.  Slide prediction</a:t>
            </a:r>
            <a:r>
              <a:rPr lang="ko-KR" altLang="en-US" sz="1200" dirty="0" smtClean="0"/>
              <a:t>에서 패치 수 카운트 방식 사용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가능성 테스트 정도로 확인 요망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256516" y="4525619"/>
            <a:ext cx="3853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*</a:t>
            </a:r>
            <a:r>
              <a:rPr lang="ko-KR" altLang="en-US" dirty="0" smtClean="0">
                <a:solidFill>
                  <a:srgbClr val="FF0000"/>
                </a:solidFill>
              </a:rPr>
              <a:t>이물질에 의한 영향일 수도 있음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00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슬라이드 성능 변동 대응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4320" y="616021"/>
            <a:ext cx="7747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실제 육안으로 확인한 결과</a:t>
            </a: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색상 차이 존재 </a:t>
            </a:r>
            <a:r>
              <a:rPr lang="en-US" altLang="ko-KR" sz="1200" b="1" dirty="0" smtClean="0">
                <a:latin typeface="+mj-ea"/>
              </a:rPr>
              <a:t>[</a:t>
            </a:r>
            <a:r>
              <a:rPr lang="en-US" altLang="ko-KR" sz="1200" b="1" dirty="0" smtClean="0">
                <a:solidFill>
                  <a:srgbClr val="FF0000"/>
                </a:solidFill>
                <a:latin typeface="+mj-ea"/>
              </a:rPr>
              <a:t>major</a:t>
            </a:r>
            <a:r>
              <a:rPr lang="en-US" altLang="ko-KR" sz="1200" b="1" dirty="0" smtClean="0">
                <a:latin typeface="+mj-ea"/>
              </a:rPr>
              <a:t>] =&gt; </a:t>
            </a:r>
            <a:r>
              <a:rPr lang="ko-KR" altLang="en-US" sz="1200" b="1" dirty="0" smtClean="0">
                <a:latin typeface="+mj-ea"/>
              </a:rPr>
              <a:t>현재 방향성이 적합해 보임</a:t>
            </a: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일부 조직 및 세포에 대한 상이한 촬영 </a:t>
            </a:r>
            <a:r>
              <a:rPr lang="en-US" altLang="ko-KR" sz="1200" b="1" dirty="0" smtClean="0">
                <a:latin typeface="+mj-ea"/>
              </a:rPr>
              <a:t>(minor)</a:t>
            </a:r>
            <a:endParaRPr lang="en-US" altLang="ko-KR" sz="1200" b="1" dirty="0"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" y="2851502"/>
            <a:ext cx="4139994" cy="35324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639" y="4121367"/>
            <a:ext cx="4512592" cy="235388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356" y="1697910"/>
            <a:ext cx="3221081" cy="219952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3930" y="1706797"/>
            <a:ext cx="2590550" cy="2181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03930" y="3528102"/>
            <a:ext cx="694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New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409308" y="6290582"/>
            <a:ext cx="694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New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44275" y="6290582"/>
            <a:ext cx="694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New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541536" y="6346992"/>
            <a:ext cx="694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old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449022" y="6397395"/>
            <a:ext cx="694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old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471906" y="3767089"/>
            <a:ext cx="694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old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2700" y="2010760"/>
            <a:ext cx="3853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*</a:t>
            </a:r>
            <a:r>
              <a:rPr lang="ko-KR" altLang="en-US" dirty="0" err="1" smtClean="0">
                <a:solidFill>
                  <a:srgbClr val="FF0000"/>
                </a:solidFill>
              </a:rPr>
              <a:t>클랜징</a:t>
            </a:r>
            <a:r>
              <a:rPr lang="ko-KR" altLang="en-US" dirty="0" smtClean="0">
                <a:solidFill>
                  <a:srgbClr val="FF0000"/>
                </a:solidFill>
              </a:rPr>
              <a:t> 결과 확인 이후 작업 계획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74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923103"/>
              </p:ext>
            </p:extLst>
          </p:nvPr>
        </p:nvGraphicFramePr>
        <p:xfrm>
          <a:off x="260466" y="515389"/>
          <a:ext cx="8725593" cy="26029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591098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3757354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499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스캐너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9/17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10/01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2063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데이터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이슈 슬라이드 수집 및 업로드</a:t>
                      </a:r>
                      <a:endParaRPr lang="en-US" altLang="ko-KR" sz="12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 E:\02. </a:t>
                      </a:r>
                      <a:r>
                        <a:rPr lang="en-US" altLang="ko-KR" sz="1200" dirty="0" err="1" smtClean="0"/>
                        <a:t>scanner_data</a:t>
                      </a:r>
                      <a:r>
                        <a:rPr lang="en-US" altLang="ko-KR" sz="1200" dirty="0" smtClean="0"/>
                        <a:t>\</a:t>
                      </a:r>
                      <a:r>
                        <a:rPr lang="en-US" altLang="ko-KR" sz="1200" dirty="0" err="1" smtClean="0"/>
                        <a:t>issues_slide_test</a:t>
                      </a:r>
                      <a:r>
                        <a:rPr lang="en-US" altLang="ko-KR" sz="1200" dirty="0" smtClean="0"/>
                        <a:t>'.</a:t>
                      </a:r>
                      <a:endParaRPr lang="ko-KR" altLang="en-US" sz="12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이슈 슬라이드 수집 및 업로드</a:t>
                      </a:r>
                      <a:endParaRPr lang="en-US" altLang="ko-KR" sz="12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 E:\02. </a:t>
                      </a:r>
                      <a:r>
                        <a:rPr lang="en-US" altLang="ko-KR" sz="1200" dirty="0" err="1" smtClean="0"/>
                        <a:t>scanner_data</a:t>
                      </a:r>
                      <a:r>
                        <a:rPr lang="en-US" altLang="ko-KR" sz="1200" dirty="0" smtClean="0"/>
                        <a:t>\</a:t>
                      </a:r>
                      <a:r>
                        <a:rPr lang="en-US" altLang="ko-KR" sz="1200" dirty="0" err="1" smtClean="0"/>
                        <a:t>issues_slide_test</a:t>
                      </a:r>
                      <a:r>
                        <a:rPr lang="en-US" altLang="ko-KR" sz="1200" dirty="0" smtClean="0"/>
                        <a:t>'.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기존 스캐너와 새로운 </a:t>
                      </a:r>
                      <a:r>
                        <a:rPr lang="ko-KR" altLang="en-US" sz="1200" dirty="0" err="1" smtClean="0"/>
                        <a:t>스캐너별로</a:t>
                      </a:r>
                      <a:r>
                        <a:rPr lang="ko-KR" altLang="en-US" sz="1200" dirty="0" smtClean="0"/>
                        <a:t> 데이터 정리 완료</a:t>
                      </a:r>
                      <a:endParaRPr lang="en-US" altLang="ko-KR" sz="1200" dirty="0" smtClean="0"/>
                    </a:p>
                    <a:p>
                      <a:pPr marL="171450" lvl="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기존 스캐너 이미지에서 전반적인 노이즈 발견</a:t>
                      </a:r>
                      <a:endParaRPr lang="en-US" altLang="ko-KR" sz="12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이물질 제거</a:t>
                      </a:r>
                      <a:endParaRPr lang="en-US" altLang="ko-KR" sz="12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 smtClean="0"/>
                        <a:t>클랜징</a:t>
                      </a:r>
                      <a:r>
                        <a:rPr lang="ko-KR" altLang="en-US" sz="1200" dirty="0" smtClean="0"/>
                        <a:t> 완료 </a:t>
                      </a:r>
                      <a:r>
                        <a:rPr lang="en-US" altLang="ko-KR" sz="1200" dirty="0" smtClean="0"/>
                        <a:t>-&gt; </a:t>
                      </a:r>
                      <a:r>
                        <a:rPr lang="ko-KR" altLang="en-US" sz="1200" dirty="0" smtClean="0"/>
                        <a:t>스캐너 비교 분석 잠정 중단</a:t>
                      </a:r>
                      <a:endParaRPr lang="en-US" altLang="ko-KR" sz="1200" dirty="0" smtClean="0"/>
                    </a:p>
                    <a:p>
                      <a:pPr marL="171450" lvl="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 smtClean="0"/>
                    </a:p>
                    <a:p>
                      <a:pPr marL="171450" lvl="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동일한 스캐너에서 </a:t>
                      </a:r>
                      <a:r>
                        <a:rPr lang="en-US" altLang="ko-KR" sz="1200" dirty="0" smtClean="0"/>
                        <a:t>2</a:t>
                      </a:r>
                      <a:r>
                        <a:rPr lang="ko-KR" altLang="en-US" sz="1200" dirty="0" smtClean="0"/>
                        <a:t>회 스캔 데이터 수령 </a:t>
                      </a:r>
                      <a:endParaRPr lang="en-US" altLang="ko-KR" sz="12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변동성 체크 목적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524080"/>
              </p:ext>
            </p:extLst>
          </p:nvPr>
        </p:nvGraphicFramePr>
        <p:xfrm>
          <a:off x="260466" y="3118290"/>
          <a:ext cx="8725593" cy="35870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582787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3765665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8023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위장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 smtClean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1343"/>
                  </a:ext>
                </a:extLst>
              </a:tr>
              <a:tr h="12302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대장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Graph</a:t>
                      </a:r>
                      <a:r>
                        <a:rPr lang="en-US" altLang="ko-KR" sz="1200" baseline="0" dirty="0" smtClean="0"/>
                        <a:t> CNN / Feature cube </a:t>
                      </a:r>
                      <a:r>
                        <a:rPr lang="ko-KR" altLang="en-US" sz="1200" baseline="0" dirty="0" smtClean="0"/>
                        <a:t>설치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업데이트 된 </a:t>
                      </a:r>
                      <a:r>
                        <a:rPr lang="en-US" altLang="ko-KR" sz="1200" baseline="0" dirty="0" smtClean="0"/>
                        <a:t>loss diff </a:t>
                      </a:r>
                      <a:r>
                        <a:rPr lang="ko-KR" altLang="en-US" sz="1200" baseline="0" dirty="0" smtClean="0"/>
                        <a:t>적용</a:t>
                      </a: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특정 슬라이드에서 이상 현상 확인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높은 </a:t>
                      </a:r>
                      <a:r>
                        <a:rPr lang="en-US" altLang="ko-KR" sz="1200" baseline="0" dirty="0" smtClean="0"/>
                        <a:t>D -&gt; </a:t>
                      </a:r>
                      <a:r>
                        <a:rPr lang="ko-KR" altLang="en-US" sz="1200" baseline="0" dirty="0" smtClean="0"/>
                        <a:t>예측 </a:t>
                      </a:r>
                      <a:r>
                        <a:rPr lang="en-US" altLang="ko-KR" sz="1200" baseline="0" dirty="0" smtClean="0"/>
                        <a:t>N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Graph </a:t>
                      </a:r>
                      <a:r>
                        <a:rPr lang="en-US" altLang="ko-KR" sz="1200" baseline="0" dirty="0" err="1" smtClean="0"/>
                        <a:t>cnn</a:t>
                      </a:r>
                      <a:r>
                        <a:rPr lang="ko-KR" altLang="en-US" sz="1200" baseline="0" dirty="0" smtClean="0"/>
                        <a:t>에서도 동일 현상 확인</a:t>
                      </a:r>
                      <a:endParaRPr lang="en-US" altLang="ko-KR" sz="1200" baseline="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100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기타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Color augmented </a:t>
                      </a:r>
                      <a:r>
                        <a:rPr lang="ko-KR" altLang="en-US" sz="1200" baseline="0" dirty="0" smtClean="0"/>
                        <a:t>모델 실험 </a:t>
                      </a:r>
                      <a:r>
                        <a:rPr lang="en-US" altLang="ko-KR" sz="1200" baseline="0" dirty="0" smtClean="0"/>
                        <a:t>(‘</a:t>
                      </a:r>
                      <a:r>
                        <a:rPr lang="en-US" altLang="ko-KR" sz="1200" baseline="0" dirty="0" err="1" smtClean="0"/>
                        <a:t>willmer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DICOM </a:t>
                      </a:r>
                      <a:r>
                        <a:rPr lang="ko-KR" altLang="en-US" sz="1200" baseline="0" dirty="0" smtClean="0"/>
                        <a:t>양식 사용 조사 중 </a:t>
                      </a:r>
                      <a:r>
                        <a:rPr lang="en-US" altLang="ko-KR" sz="1200" baseline="0" dirty="0" smtClean="0"/>
                        <a:t>(‘</a:t>
                      </a:r>
                      <a:r>
                        <a:rPr lang="en-US" altLang="ko-KR" sz="1200" baseline="0" dirty="0" err="1" smtClean="0"/>
                        <a:t>bryan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Linux </a:t>
                      </a:r>
                      <a:r>
                        <a:rPr lang="ko-KR" altLang="en-US" sz="1200" baseline="0" dirty="0" smtClean="0"/>
                        <a:t>환경 테스트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카이스트 </a:t>
                      </a:r>
                      <a:r>
                        <a:rPr lang="ko-KR" altLang="en-US" sz="1200" baseline="0" dirty="0" err="1" smtClean="0"/>
                        <a:t>머신에</a:t>
                      </a:r>
                      <a:r>
                        <a:rPr lang="ko-KR" altLang="en-US" sz="1200" baseline="0" dirty="0" smtClean="0"/>
                        <a:t> 설치 및 비교</a:t>
                      </a: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모델 코드 변동 확인 요청 </a:t>
                      </a:r>
                      <a:r>
                        <a:rPr lang="en-US" altLang="ko-KR" sz="1200" baseline="0" dirty="0" smtClean="0"/>
                        <a:t>: 3 class </a:t>
                      </a:r>
                      <a:r>
                        <a:rPr lang="ko-KR" altLang="en-US" sz="1200" baseline="0" dirty="0" smtClean="0"/>
                        <a:t>통합 모델에 대한 코드 업데이트 없었음을 확인</a:t>
                      </a:r>
                      <a:r>
                        <a:rPr lang="en-US" altLang="ko-KR" sz="1200" baseline="0" dirty="0" smtClean="0"/>
                        <a:t>. Ori </a:t>
                      </a:r>
                      <a:r>
                        <a:rPr lang="ko-KR" altLang="en-US" sz="1200" baseline="0" dirty="0" smtClean="0"/>
                        <a:t>폴더 참조</a:t>
                      </a: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현재 카이스트에서 </a:t>
                      </a:r>
                      <a:r>
                        <a:rPr lang="en-US" altLang="ko-KR" sz="1200" baseline="0" dirty="0" err="1" smtClean="0"/>
                        <a:t>seeDP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접속 불가</a:t>
                      </a:r>
                      <a:endParaRPr lang="en-US" altLang="ko-KR" sz="12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스캐너 변동성과 성능 저하 해결을 주요 작업으로 요청 받음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NET </a:t>
                      </a:r>
                      <a:r>
                        <a:rPr lang="ko-KR" altLang="en-US" sz="1200" baseline="0" dirty="0" smtClean="0"/>
                        <a:t>업데이트는 잠정 중단</a:t>
                      </a: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코드를 </a:t>
                      </a:r>
                      <a:r>
                        <a:rPr lang="en-US" altLang="ko-KR" sz="1200" baseline="0" dirty="0" err="1" smtClean="0"/>
                        <a:t>linux</a:t>
                      </a:r>
                      <a:r>
                        <a:rPr lang="ko-KR" altLang="en-US" sz="1200" baseline="0" dirty="0" smtClean="0"/>
                        <a:t>로 변경 요청 받음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Pillow </a:t>
                      </a:r>
                      <a:r>
                        <a:rPr lang="ko-KR" altLang="en-US" sz="1200" baseline="0" dirty="0" smtClean="0"/>
                        <a:t>라이브러리로 인해서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오차 발생 가능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(graph CNN</a:t>
                      </a:r>
                      <a:r>
                        <a:rPr lang="ko-KR" altLang="en-US" sz="1200" baseline="0" dirty="0" smtClean="0"/>
                        <a:t>의 경우 </a:t>
                      </a:r>
                      <a:r>
                        <a:rPr lang="en-US" altLang="ko-KR" sz="1200" baseline="0" dirty="0" err="1" smtClean="0"/>
                        <a:t>png</a:t>
                      </a:r>
                      <a:r>
                        <a:rPr lang="ko-KR" altLang="en-US" sz="1200" baseline="0" dirty="0" smtClean="0"/>
                        <a:t>로 대응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736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180429"/>
              </p:ext>
            </p:extLst>
          </p:nvPr>
        </p:nvGraphicFramePr>
        <p:xfrm>
          <a:off x="260466" y="515388"/>
          <a:ext cx="8725593" cy="17618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6037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현미경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9/17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10/01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11580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데이터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 err="1" smtClean="0"/>
                        <a:t>정상이미지</a:t>
                      </a:r>
                      <a:r>
                        <a:rPr lang="ko-KR" altLang="en-US" sz="1000" dirty="0" smtClean="0"/>
                        <a:t> 추가 요청 </a:t>
                      </a:r>
                      <a:r>
                        <a:rPr lang="en-US" altLang="ko-KR" sz="1000" dirty="0" smtClean="0"/>
                        <a:t>– </a:t>
                      </a:r>
                      <a:r>
                        <a:rPr lang="ko-KR" altLang="en-US" sz="1000" dirty="0" err="1" smtClean="0"/>
                        <a:t>검토중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err="1" smtClean="0"/>
                        <a:t>씨젠</a:t>
                      </a:r>
                      <a:r>
                        <a:rPr lang="en-US" altLang="ko-KR" sz="1000" dirty="0" smtClean="0"/>
                        <a:t>)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 smtClean="0"/>
                        <a:t>기존 </a:t>
                      </a:r>
                      <a:r>
                        <a:rPr lang="ko-KR" altLang="en-US" sz="1000" dirty="0" err="1" smtClean="0"/>
                        <a:t>정상이미지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filtering </a:t>
                      </a:r>
                      <a:r>
                        <a:rPr lang="ko-KR" altLang="en-US" sz="1000" dirty="0" smtClean="0"/>
                        <a:t>완료 및 추가 수작업 중</a:t>
                      </a:r>
                      <a:endParaRPr lang="en-US" altLang="ko-KR" sz="1000" dirty="0" smtClean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 smtClean="0"/>
                        <a:t>정상 이미지 공유</a:t>
                      </a:r>
                      <a:endParaRPr lang="en-US" altLang="ko-KR" sz="100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 smtClean="0"/>
                        <a:t>수작업 완료 및 공유 완료</a:t>
                      </a:r>
                      <a:endParaRPr lang="en-US" altLang="ko-KR" sz="1000" dirty="0" smtClean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 smtClean="0"/>
                        <a:t>정상 이미지 추가</a:t>
                      </a:r>
                      <a:endParaRPr lang="en-US" altLang="ko-KR" sz="100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dirty="0" smtClean="0"/>
                        <a:t>Z:\01. </a:t>
                      </a:r>
                      <a:r>
                        <a:rPr lang="ko-KR" altLang="en-US" sz="1000" dirty="0" smtClean="0"/>
                        <a:t>현미경 이미지 통합</a:t>
                      </a:r>
                      <a:r>
                        <a:rPr lang="en-US" altLang="ko-KR" sz="1000" dirty="0" smtClean="0"/>
                        <a:t>\20210928 colon N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 smtClean="0"/>
                        <a:t>노이즈 </a:t>
                      </a:r>
                      <a:r>
                        <a:rPr lang="ko-KR" altLang="en-US" sz="1000" dirty="0" err="1" smtClean="0"/>
                        <a:t>필터링</a:t>
                      </a:r>
                      <a:r>
                        <a:rPr lang="ko-KR" altLang="en-US" sz="1000" dirty="0" smtClean="0"/>
                        <a:t> 완료 </a:t>
                      </a:r>
                      <a:r>
                        <a:rPr lang="en-US" altLang="ko-KR" sz="1000" dirty="0" smtClean="0"/>
                        <a:t>(10/1)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850830"/>
              </p:ext>
            </p:extLst>
          </p:nvPr>
        </p:nvGraphicFramePr>
        <p:xfrm>
          <a:off x="271550" y="2277266"/>
          <a:ext cx="8725593" cy="33807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11725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노이즈 필터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이슈 노이즈 분류 결과를 통해 모델 선택</a:t>
                      </a:r>
                      <a:r>
                        <a:rPr lang="en-US" altLang="ko-KR" sz="1200" dirty="0" smtClean="0"/>
                        <a:t>(‘</a:t>
                      </a:r>
                      <a:r>
                        <a:rPr lang="en-US" altLang="ko-KR" sz="1200" dirty="0" err="1" smtClean="0"/>
                        <a:t>jj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Threshold:0.9</a:t>
                      </a:r>
                      <a:r>
                        <a:rPr lang="ko-KR" altLang="en-US" sz="1200" dirty="0" smtClean="0"/>
                        <a:t>로 기본 설정</a:t>
                      </a:r>
                      <a:endParaRPr lang="en-US" altLang="ko-KR" sz="120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현장 테스트 요청 계획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현재</a:t>
                      </a:r>
                      <a:r>
                        <a:rPr lang="en-US" altLang="ko-KR" sz="1200" dirty="0" smtClean="0"/>
                        <a:t>, N </a:t>
                      </a:r>
                      <a:r>
                        <a:rPr lang="ko-KR" altLang="en-US" sz="1200" dirty="0" smtClean="0"/>
                        <a:t>분류 등에서 내부에서 실제 사용 중</a:t>
                      </a:r>
                      <a:r>
                        <a:rPr lang="en-US" altLang="ko-KR" sz="1200" dirty="0" smtClean="0"/>
                        <a:t>. 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유의미한 성능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134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분류기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-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디텍터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  <a:tr h="841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segmentation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segmentation </a:t>
                      </a:r>
                      <a:r>
                        <a:rPr lang="ko-KR" altLang="en-US" sz="1200" dirty="0" smtClean="0"/>
                        <a:t>모델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smtClean="0"/>
                        <a:t>최신 데이터 </a:t>
                      </a:r>
                      <a:r>
                        <a:rPr lang="en-US" altLang="ko-KR" sz="1200" dirty="0" smtClean="0"/>
                        <a:t>test (‘</a:t>
                      </a:r>
                      <a:r>
                        <a:rPr lang="ko-KR" altLang="en-US" sz="1200" dirty="0" err="1" smtClean="0"/>
                        <a:t>홍성래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Test loss</a:t>
                      </a:r>
                      <a:r>
                        <a:rPr lang="ko-KR" altLang="en-US" sz="1200" dirty="0" smtClean="0"/>
                        <a:t>가 튀는 현상이 보임 </a:t>
                      </a:r>
                      <a:r>
                        <a:rPr lang="en-US" altLang="ko-KR" sz="1200" dirty="0" smtClean="0"/>
                        <a:t>-&gt; </a:t>
                      </a:r>
                      <a:r>
                        <a:rPr lang="ko-KR" altLang="en-US" sz="1200" dirty="0" smtClean="0"/>
                        <a:t>예측 품질 확인 필요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weakly: colon </a:t>
                      </a:r>
                      <a:r>
                        <a:rPr lang="ko-KR" altLang="en-US" sz="1200" dirty="0" smtClean="0"/>
                        <a:t>정상 이미지 포함 학습 </a:t>
                      </a:r>
                      <a:r>
                        <a:rPr lang="ko-KR" altLang="en-US" sz="1200" dirty="0" err="1" smtClean="0"/>
                        <a:t>중비중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dirty="0" smtClean="0"/>
                        <a:t>데이터 </a:t>
                      </a:r>
                      <a:r>
                        <a:rPr lang="ko-KR" altLang="en-US" sz="1200" dirty="0" err="1" smtClean="0"/>
                        <a:t>필터링</a:t>
                      </a:r>
                      <a:r>
                        <a:rPr lang="ko-KR" altLang="en-US" sz="1200" dirty="0" smtClean="0"/>
                        <a:t> 및 </a:t>
                      </a:r>
                      <a:r>
                        <a:rPr lang="ko-KR" altLang="en-US" sz="1200" dirty="0" err="1" smtClean="0"/>
                        <a:t>셋업</a:t>
                      </a:r>
                      <a:r>
                        <a:rPr lang="ko-KR" altLang="en-US" sz="1200" dirty="0" smtClean="0"/>
                        <a:t> 까지 완료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Segmentation </a:t>
                      </a:r>
                      <a:r>
                        <a:rPr lang="ko-KR" altLang="en-US" sz="1200" dirty="0" smtClean="0"/>
                        <a:t>모델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smtClean="0"/>
                        <a:t>배경을 제거하고 학습 및 테스트</a:t>
                      </a:r>
                      <a:r>
                        <a:rPr lang="en-US" altLang="ko-KR" sz="1200" dirty="0" smtClean="0"/>
                        <a:t>(‘</a:t>
                      </a:r>
                      <a:r>
                        <a:rPr lang="ko-KR" altLang="en-US" sz="1200" dirty="0" err="1" smtClean="0"/>
                        <a:t>홍성래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weakly: </a:t>
                      </a:r>
                      <a:r>
                        <a:rPr lang="ko-KR" altLang="en-US" sz="1200" dirty="0" smtClean="0"/>
                        <a:t>정상 이미지 포함 학습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err="1" smtClean="0"/>
                        <a:t>김태미</a:t>
                      </a:r>
                      <a:r>
                        <a:rPr lang="en-US" altLang="ko-KR" sz="1200" dirty="0" smtClean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817898"/>
                  </a:ext>
                </a:extLst>
              </a:tr>
              <a:tr h="4708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기타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사용 </a:t>
                      </a:r>
                      <a:r>
                        <a:rPr lang="en-US" altLang="ko-KR" sz="1200" dirty="0" smtClean="0"/>
                        <a:t>case </a:t>
                      </a:r>
                      <a:r>
                        <a:rPr lang="ko-KR" altLang="en-US" sz="1200" dirty="0" smtClean="0"/>
                        <a:t>업데이트 및 공유 필요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err="1" smtClean="0"/>
                        <a:t>다음미팅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466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259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스캐너 기반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8802" y="4007222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이슈 슬라이드 </a:t>
            </a:r>
            <a:r>
              <a:rPr lang="en-US" altLang="ko-KR" sz="2000" b="1" dirty="0" smtClean="0">
                <a:latin typeface="+mj-ea"/>
                <a:ea typeface="+mj-ea"/>
              </a:rPr>
              <a:t>&amp; </a:t>
            </a:r>
            <a:r>
              <a:rPr lang="ko-KR" altLang="en-US" sz="2000" b="1" dirty="0" smtClean="0">
                <a:latin typeface="+mj-ea"/>
                <a:ea typeface="+mj-ea"/>
              </a:rPr>
              <a:t>스캐너 성능 저하</a:t>
            </a:r>
            <a:r>
              <a:rPr lang="en-US" altLang="ko-KR" sz="2000" b="1" dirty="0" smtClean="0">
                <a:latin typeface="+mj-ea"/>
                <a:ea typeface="+mj-ea"/>
              </a:rPr>
              <a:t> 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1260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이슈 슬라이드 </a:t>
            </a:r>
            <a:r>
              <a:rPr lang="en-US" altLang="ko-KR" b="1" dirty="0" smtClean="0"/>
              <a:t>[</a:t>
            </a:r>
            <a:r>
              <a:rPr lang="ko-KR" altLang="en-US" b="1" dirty="0" smtClean="0">
                <a:solidFill>
                  <a:srgbClr val="FF0000"/>
                </a:solidFill>
              </a:rPr>
              <a:t>지난 슬라이드</a:t>
            </a:r>
            <a:r>
              <a:rPr lang="en-US" altLang="ko-KR" b="1" dirty="0" smtClean="0"/>
              <a:t>] 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55575" y="1908667"/>
          <a:ext cx="5777607" cy="231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607">
                  <a:extLst>
                    <a:ext uri="{9D8B030D-6E8A-4147-A177-3AD203B41FA5}">
                      <a16:colId xmlns:a16="http://schemas.microsoft.com/office/drawing/2014/main" val="2206485913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3652245190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127352527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364785544"/>
                    </a:ext>
                  </a:extLst>
                </a:gridCol>
                <a:gridCol w="1872000">
                  <a:extLst>
                    <a:ext uri="{9D8B030D-6E8A-4147-A177-3AD203B41FA5}">
                      <a16:colId xmlns:a16="http://schemas.microsoft.com/office/drawing/2014/main" val="3652859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GT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Feature_cube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Graph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aseline="0" dirty="0" err="1" smtClean="0">
                          <a:solidFill>
                            <a:schemeClr val="tx1"/>
                          </a:solidFill>
                        </a:rPr>
                        <a:t>cnn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(net)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Graph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aseline="0" dirty="0" err="1" smtClean="0">
                          <a:solidFill>
                            <a:schemeClr val="tx1"/>
                          </a:solidFill>
                        </a:rPr>
                        <a:t>cnn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(net)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en-US" altLang="ko-KR" sz="1200" baseline="0" dirty="0" err="1" smtClean="0">
                          <a:solidFill>
                            <a:schemeClr val="tx1"/>
                          </a:solidFill>
                        </a:rPr>
                        <a:t>dist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(DMNU)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3408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2021S 0317443040101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"[</a:t>
                      </a:r>
                      <a:r>
                        <a:rPr lang="en-US" altLang="ko-KR" sz="1200" b="1" dirty="0" smtClean="0">
                          <a:solidFill>
                            <a:srgbClr val="0070C0"/>
                          </a:solidFill>
                        </a:rPr>
                        <a:t>'596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', 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'2247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',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'465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', '25']"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1214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2021S 0318465010101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D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"['0', 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'15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',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'509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', '6']"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64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2021S 0318467010101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M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"['0', 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'47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',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'108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', '3']"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012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2021S 0318469010101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M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,"[</a:t>
                      </a:r>
                      <a:r>
                        <a:rPr lang="en-US" altLang="ko-KR" sz="1200" b="1" dirty="0" smtClean="0">
                          <a:solidFill>
                            <a:srgbClr val="0070C0"/>
                          </a:solidFill>
                        </a:rPr>
                        <a:t>'15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', 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'57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',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'219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', '3']"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0297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2021S 0318842010101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D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"[</a:t>
                      </a:r>
                      <a:r>
                        <a:rPr lang="en-US" altLang="ko-KR" sz="1200" b="1" dirty="0" smtClean="0">
                          <a:solidFill>
                            <a:srgbClr val="0070C0"/>
                          </a:solidFill>
                        </a:rPr>
                        <a:t>'11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', 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'35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',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'43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', '3']"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8549926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606" y="789846"/>
            <a:ext cx="2479464" cy="331039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386" y="4084588"/>
            <a:ext cx="2727614" cy="26323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660" y="4705262"/>
            <a:ext cx="1381125" cy="20859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985" y="4633154"/>
            <a:ext cx="1889760" cy="20837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297" y="4758762"/>
            <a:ext cx="1864773" cy="1746749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 flipV="1">
            <a:off x="3142211" y="1495580"/>
            <a:ext cx="3557847" cy="94946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3200400" y="2975956"/>
            <a:ext cx="3749040" cy="18869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3142211" y="3368889"/>
            <a:ext cx="2143845" cy="17422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3035281" y="3790046"/>
            <a:ext cx="540144" cy="13210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1729508" y="4100241"/>
            <a:ext cx="1006608" cy="10108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74320" y="616021"/>
            <a:ext cx="7747462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일부 슬라이드에서 </a:t>
            </a:r>
            <a:r>
              <a:rPr lang="ko-KR" altLang="en-US" sz="1200" b="1" dirty="0" err="1" smtClean="0">
                <a:latin typeface="+mj-ea"/>
              </a:rPr>
              <a:t>히트맵의</a:t>
            </a:r>
            <a:r>
              <a:rPr lang="ko-KR" altLang="en-US" sz="1200" b="1" dirty="0" smtClean="0">
                <a:latin typeface="+mj-ea"/>
              </a:rPr>
              <a:t> 형태와 결과가 맞지 않는 모습이 확인</a:t>
            </a:r>
            <a:endParaRPr lang="en-US" altLang="ko-KR" sz="1200" b="1" dirty="0" smtClean="0">
              <a:latin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-2063248" y="1111738"/>
            <a:ext cx="2111893" cy="1182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재확인 필요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475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슬라이드 성능 비교 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씨젠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74320" y="616021"/>
            <a:ext cx="7747462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최근 기존 슬라이드에서 성능 저하 확인</a:t>
            </a:r>
            <a:endParaRPr lang="en-US" altLang="ko-KR" sz="1200" b="1" dirty="0" smtClean="0"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883" y="1207901"/>
            <a:ext cx="3792825" cy="183200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063" y="1207901"/>
            <a:ext cx="3721262" cy="181053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060" y="3129405"/>
            <a:ext cx="3728418" cy="17962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0110" y="3154451"/>
            <a:ext cx="3671168" cy="1746131"/>
          </a:xfrm>
          <a:prstGeom prst="rect">
            <a:avLst/>
          </a:prstGeom>
        </p:spPr>
      </p:pic>
      <p:cxnSp>
        <p:nvCxnSpPr>
          <p:cNvPr id="27" name="직선 연결선 26"/>
          <p:cNvCxnSpPr/>
          <p:nvPr/>
        </p:nvCxnSpPr>
        <p:spPr>
          <a:xfrm>
            <a:off x="5185885" y="1022466"/>
            <a:ext cx="0" cy="51788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2603" y="4925630"/>
            <a:ext cx="3714105" cy="179622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0110" y="4925629"/>
            <a:ext cx="3699794" cy="179622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239490" y="867818"/>
            <a:ext cx="1471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stomach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237645" y="879425"/>
            <a:ext cx="1471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colon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399011" y="1207900"/>
            <a:ext cx="731520" cy="18105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기존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399011" y="3097746"/>
            <a:ext cx="731520" cy="1810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신규</a:t>
            </a:r>
            <a:endParaRPr lang="en-US" altLang="ko-KR" dirty="0" smtClean="0"/>
          </a:p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399011" y="4939942"/>
            <a:ext cx="731520" cy="1810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신규 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cxnSp>
        <p:nvCxnSpPr>
          <p:cNvPr id="37" name="직선 연결선 36"/>
          <p:cNvCxnSpPr/>
          <p:nvPr/>
        </p:nvCxnSpPr>
        <p:spPr>
          <a:xfrm>
            <a:off x="274320" y="3039906"/>
            <a:ext cx="880317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07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이슈 슬라이드 발생 및 성능 저하 리포트</a:t>
            </a:r>
            <a:r>
              <a:rPr lang="en-US" altLang="ko-KR" b="1" dirty="0" smtClean="0"/>
              <a:t>- 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4320" y="616021"/>
            <a:ext cx="77474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성능 저하 현상</a:t>
            </a: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j-ea"/>
              </a:rPr>
              <a:t>*</a:t>
            </a:r>
            <a:r>
              <a:rPr lang="ko-KR" altLang="en-US" sz="1200" b="1" dirty="0" smtClean="0">
                <a:latin typeface="+mj-ea"/>
              </a:rPr>
              <a:t>새로운 스캐너의 이미지에서 더 좋은 </a:t>
            </a:r>
            <a:r>
              <a:rPr lang="ko-KR" altLang="en-US" sz="1200" b="1" dirty="0" err="1" smtClean="0">
                <a:latin typeface="+mj-ea"/>
              </a:rPr>
              <a:t>히트맵</a:t>
            </a:r>
            <a:r>
              <a:rPr lang="en-US" altLang="ko-KR" sz="1200" b="1" dirty="0" smtClean="0">
                <a:latin typeface="+mj-ea"/>
              </a:rPr>
              <a:t>/ </a:t>
            </a:r>
            <a:r>
              <a:rPr lang="ko-KR" altLang="en-US" sz="1200" b="1" dirty="0" smtClean="0">
                <a:latin typeface="+mj-ea"/>
              </a:rPr>
              <a:t>더 좋은 결과</a:t>
            </a: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j-ea"/>
              </a:rPr>
              <a:t>=&gt; </a:t>
            </a:r>
            <a:r>
              <a:rPr lang="ko-KR" altLang="en-US" sz="1200" b="1" dirty="0" smtClean="0">
                <a:latin typeface="+mj-ea"/>
              </a:rPr>
              <a:t>원인 확인을 위해서 과거 테스트 데이터 </a:t>
            </a:r>
            <a:r>
              <a:rPr lang="en-US" altLang="ko-KR" sz="1200" b="1" dirty="0" smtClean="0">
                <a:latin typeface="+mj-ea"/>
              </a:rPr>
              <a:t>(</a:t>
            </a:r>
            <a:r>
              <a:rPr lang="ko-KR" altLang="en-US" sz="1200" b="1" dirty="0" smtClean="0">
                <a:latin typeface="+mj-ea"/>
              </a:rPr>
              <a:t>약 </a:t>
            </a:r>
            <a:r>
              <a:rPr lang="en-US" altLang="ko-KR" sz="1200" b="1" dirty="0" smtClean="0">
                <a:latin typeface="+mj-ea"/>
              </a:rPr>
              <a:t>3000</a:t>
            </a:r>
            <a:r>
              <a:rPr lang="ko-KR" altLang="en-US" sz="1200" b="1" dirty="0" smtClean="0">
                <a:latin typeface="+mj-ea"/>
              </a:rPr>
              <a:t>장</a:t>
            </a:r>
            <a:r>
              <a:rPr lang="en-US" altLang="ko-KR" sz="1200" b="1" dirty="0" smtClean="0">
                <a:latin typeface="+mj-ea"/>
              </a:rPr>
              <a:t>) </a:t>
            </a:r>
            <a:r>
              <a:rPr lang="ko-KR" altLang="en-US" sz="1200" b="1" dirty="0" err="1" smtClean="0">
                <a:latin typeface="+mj-ea"/>
              </a:rPr>
              <a:t>재투입</a:t>
            </a:r>
            <a:r>
              <a:rPr lang="ko-KR" altLang="en-US" sz="1200" b="1" dirty="0" smtClean="0">
                <a:latin typeface="+mj-ea"/>
              </a:rPr>
              <a:t> 요청 </a:t>
            </a:r>
            <a:r>
              <a:rPr lang="en-US" altLang="ko-KR" sz="1200" b="1" dirty="0" smtClean="0">
                <a:latin typeface="+mj-ea"/>
              </a:rPr>
              <a:t>(</a:t>
            </a:r>
            <a:r>
              <a:rPr lang="ko-KR" altLang="en-US" sz="1200" b="1" dirty="0" smtClean="0">
                <a:solidFill>
                  <a:srgbClr val="FF0000"/>
                </a:solidFill>
                <a:latin typeface="+mj-ea"/>
              </a:rPr>
              <a:t>지난 회의</a:t>
            </a:r>
            <a:r>
              <a:rPr lang="en-US" altLang="ko-KR" sz="1200" b="1" dirty="0" smtClean="0">
                <a:latin typeface="+mj-ea"/>
              </a:rPr>
              <a:t>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만약</a:t>
            </a:r>
            <a:r>
              <a:rPr lang="en-US" altLang="ko-KR" sz="1200" b="1" dirty="0" smtClean="0">
                <a:latin typeface="+mj-ea"/>
              </a:rPr>
              <a:t>) </a:t>
            </a:r>
            <a:r>
              <a:rPr lang="ko-KR" altLang="en-US" sz="1200" b="1" dirty="0" smtClean="0">
                <a:latin typeface="+mj-ea"/>
              </a:rPr>
              <a:t>결과가 달라진다 </a:t>
            </a:r>
            <a:r>
              <a:rPr lang="en-US" altLang="ko-KR" sz="1200" b="1" dirty="0" smtClean="0">
                <a:latin typeface="+mj-ea"/>
              </a:rPr>
              <a:t>=&gt; </a:t>
            </a:r>
            <a:r>
              <a:rPr lang="ko-KR" altLang="en-US" sz="1200" b="1" dirty="0" smtClean="0">
                <a:latin typeface="+mj-ea"/>
              </a:rPr>
              <a:t>코드가 원인</a:t>
            </a:r>
            <a:endParaRPr lang="en-US" altLang="ko-KR" sz="1200" b="1" dirty="0" smtClean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만약</a:t>
            </a:r>
            <a:r>
              <a:rPr lang="en-US" altLang="ko-KR" sz="1200" b="1" dirty="0" smtClean="0">
                <a:latin typeface="+mj-ea"/>
              </a:rPr>
              <a:t>) </a:t>
            </a:r>
            <a:r>
              <a:rPr lang="ko-KR" altLang="en-US" sz="1200" b="1" dirty="0" smtClean="0">
                <a:latin typeface="+mj-ea"/>
              </a:rPr>
              <a:t>결과가 동일하다 </a:t>
            </a:r>
            <a:r>
              <a:rPr lang="en-US" altLang="ko-KR" sz="1200" b="1" dirty="0" smtClean="0">
                <a:latin typeface="+mj-ea"/>
              </a:rPr>
              <a:t>=&gt; </a:t>
            </a:r>
            <a:r>
              <a:rPr lang="ko-KR" altLang="en-US" sz="1200" b="1" dirty="0" smtClean="0">
                <a:latin typeface="+mj-ea"/>
              </a:rPr>
              <a:t>스캐너 등 장비의 원인</a:t>
            </a:r>
            <a:r>
              <a:rPr lang="en-US" altLang="ko-KR" sz="1200" b="1" dirty="0" smtClean="0">
                <a:latin typeface="+mj-ea"/>
              </a:rPr>
              <a:t>// </a:t>
            </a:r>
            <a:r>
              <a:rPr lang="ko-KR" altLang="en-US" sz="1200" b="1" dirty="0" smtClean="0">
                <a:latin typeface="+mj-ea"/>
              </a:rPr>
              <a:t>모델의 </a:t>
            </a:r>
            <a:r>
              <a:rPr lang="ko-KR" altLang="en-US" sz="1200" b="1" dirty="0" err="1" smtClean="0">
                <a:latin typeface="+mj-ea"/>
              </a:rPr>
              <a:t>오버피팅이</a:t>
            </a:r>
            <a:r>
              <a:rPr lang="ko-KR" altLang="en-US" sz="1200" b="1" dirty="0" smtClean="0">
                <a:latin typeface="+mj-ea"/>
              </a:rPr>
              <a:t> 원인</a:t>
            </a:r>
            <a:endParaRPr lang="en-US" altLang="ko-KR" sz="1200" b="1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latin typeface="+mj-ea"/>
              </a:rPr>
              <a:t>히트맵과</a:t>
            </a:r>
            <a:r>
              <a:rPr lang="ko-KR" altLang="en-US" sz="1200" b="1" dirty="0">
                <a:latin typeface="+mj-ea"/>
              </a:rPr>
              <a:t> 맞지 않는 예측 이슈</a:t>
            </a:r>
            <a:endParaRPr lang="en-US" altLang="ko-KR" sz="1200" b="1" dirty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일부 </a:t>
            </a:r>
            <a:r>
              <a:rPr lang="ko-KR" altLang="en-US" sz="1200" b="1" dirty="0">
                <a:latin typeface="+mj-ea"/>
              </a:rPr>
              <a:t>슬라이드에서 </a:t>
            </a:r>
            <a:r>
              <a:rPr lang="ko-KR" altLang="en-US" sz="1200" b="1" dirty="0" err="1">
                <a:latin typeface="+mj-ea"/>
              </a:rPr>
              <a:t>히트맵의</a:t>
            </a:r>
            <a:r>
              <a:rPr lang="ko-KR" altLang="en-US" sz="1200" b="1" dirty="0">
                <a:latin typeface="+mj-ea"/>
              </a:rPr>
              <a:t> 형태와 결과가 맞지 않는 모습이 </a:t>
            </a:r>
            <a:r>
              <a:rPr lang="ko-KR" altLang="en-US" sz="1200" b="1" dirty="0" smtClean="0">
                <a:latin typeface="+mj-ea"/>
              </a:rPr>
              <a:t>확인</a:t>
            </a: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대부분을 </a:t>
            </a:r>
            <a:r>
              <a:rPr lang="en-US" altLang="ko-KR" sz="1200" b="1" dirty="0" smtClean="0">
                <a:latin typeface="+mj-ea"/>
              </a:rPr>
              <a:t>D</a:t>
            </a:r>
            <a:r>
              <a:rPr lang="ko-KR" altLang="en-US" sz="1200" b="1" dirty="0" smtClean="0">
                <a:latin typeface="+mj-ea"/>
              </a:rPr>
              <a:t>로 판독하고 </a:t>
            </a:r>
            <a:r>
              <a:rPr lang="en-US" altLang="ko-KR" sz="1200" b="1" dirty="0" smtClean="0">
                <a:latin typeface="+mj-ea"/>
              </a:rPr>
              <a:t>N</a:t>
            </a:r>
            <a:r>
              <a:rPr lang="ko-KR" altLang="en-US" sz="1200" b="1" dirty="0" smtClean="0">
                <a:latin typeface="+mj-ea"/>
              </a:rPr>
              <a:t>으로 예측하는 현상</a:t>
            </a:r>
            <a:endParaRPr lang="en-US" altLang="ko-KR" sz="1200" b="1" dirty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 smtClean="0">
              <a:latin typeface="+mj-ea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329" y="3309418"/>
            <a:ext cx="2933525" cy="3398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3408218"/>
            <a:ext cx="2533650" cy="32004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213" y="3493943"/>
            <a:ext cx="291465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20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이슈 슬라이드 발생 및 성능 저하 리포트</a:t>
            </a:r>
            <a:r>
              <a:rPr lang="en-US" altLang="ko-KR" b="1" dirty="0" smtClean="0"/>
              <a:t>- 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4320" y="616021"/>
            <a:ext cx="77474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성능 저하 현상</a:t>
            </a: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j-ea"/>
              </a:rPr>
              <a:t>[</a:t>
            </a:r>
            <a:r>
              <a:rPr lang="ko-KR" altLang="en-US" sz="1200" b="1" dirty="0" smtClean="0">
                <a:latin typeface="+mj-ea"/>
              </a:rPr>
              <a:t>기존 슬라이드</a:t>
            </a:r>
            <a:r>
              <a:rPr lang="en-US" altLang="ko-KR" sz="1200" b="1" dirty="0" smtClean="0">
                <a:latin typeface="+mj-ea"/>
              </a:rPr>
              <a:t>] </a:t>
            </a:r>
            <a:r>
              <a:rPr lang="en-US" altLang="ko-KR" sz="1200" b="1" dirty="0" err="1" smtClean="0">
                <a:latin typeface="+mj-ea"/>
              </a:rPr>
              <a:t>Caseviewer</a:t>
            </a:r>
            <a:r>
              <a:rPr lang="en-US" altLang="ko-KR" sz="1200" b="1" dirty="0" smtClean="0">
                <a:latin typeface="+mj-ea"/>
              </a:rPr>
              <a:t> </a:t>
            </a:r>
            <a:r>
              <a:rPr lang="ko-KR" altLang="en-US" sz="1200" b="1" dirty="0" smtClean="0">
                <a:latin typeface="+mj-ea"/>
              </a:rPr>
              <a:t>기준 </a:t>
            </a:r>
            <a:r>
              <a:rPr lang="en-US" altLang="ko-KR" sz="1200" b="1" dirty="0" smtClean="0">
                <a:latin typeface="+mj-ea"/>
              </a:rPr>
              <a:t>X20 </a:t>
            </a:r>
            <a:r>
              <a:rPr lang="ko-KR" altLang="en-US" sz="1200" b="1" dirty="0" smtClean="0">
                <a:latin typeface="+mj-ea"/>
              </a:rPr>
              <a:t>이상에서</a:t>
            </a:r>
            <a:r>
              <a:rPr lang="en-US" altLang="ko-KR" sz="1200" b="1" dirty="0" smtClean="0">
                <a:latin typeface="+mj-ea"/>
              </a:rPr>
              <a:t>, </a:t>
            </a:r>
            <a:r>
              <a:rPr lang="ko-KR" altLang="en-US" sz="1200" b="1" dirty="0" smtClean="0">
                <a:latin typeface="+mj-ea"/>
              </a:rPr>
              <a:t>슬라이드 전반의 물결무늬 발견</a:t>
            </a:r>
            <a:endParaRPr lang="en-US" altLang="ko-KR" sz="1200" b="1" dirty="0" smtClean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FF0000"/>
                </a:solidFill>
                <a:latin typeface="+mj-ea"/>
              </a:rPr>
              <a:t>학습에 사용된 슬라이드에서는 발견되지 않음</a:t>
            </a:r>
            <a:endParaRPr lang="en-US" altLang="ko-KR" sz="1200" b="1" dirty="0" smtClean="0">
              <a:solidFill>
                <a:srgbClr val="FF0000"/>
              </a:solidFill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비교적 최근에 발생한 패턴으로 보임</a:t>
            </a: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조직 쪽 이미지에도 전반적으로 퍼져있을 가능성이 있음 </a:t>
            </a:r>
            <a:endParaRPr lang="en-US" altLang="ko-KR" sz="1200" b="1" dirty="0" smtClean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최근 발생한 과한 </a:t>
            </a:r>
            <a:r>
              <a:rPr lang="ko-KR" altLang="en-US" sz="1200" b="1" dirty="0" err="1" smtClean="0">
                <a:latin typeface="+mj-ea"/>
              </a:rPr>
              <a:t>히트맵</a:t>
            </a:r>
            <a:r>
              <a:rPr lang="en-US" altLang="ko-KR" sz="1200" b="1" dirty="0" smtClean="0">
                <a:latin typeface="+mj-ea"/>
              </a:rPr>
              <a:t>, </a:t>
            </a:r>
            <a:r>
              <a:rPr lang="ko-KR" altLang="en-US" sz="1200" b="1" dirty="0" smtClean="0">
                <a:latin typeface="+mj-ea"/>
              </a:rPr>
              <a:t>성능 저하 등에 이슈를 생성했을 가능성이 높음</a:t>
            </a:r>
            <a:endParaRPr lang="en-US" altLang="ko-KR" sz="1200" b="1" dirty="0" smtClean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j-ea"/>
              </a:rPr>
              <a:t>-&gt; </a:t>
            </a:r>
            <a:r>
              <a:rPr lang="ko-KR" altLang="en-US" sz="1200" b="1" dirty="0" err="1" smtClean="0">
                <a:latin typeface="+mj-ea"/>
              </a:rPr>
              <a:t>씨젠에</a:t>
            </a:r>
            <a:r>
              <a:rPr lang="ko-KR" altLang="en-US" sz="1200" b="1" dirty="0" smtClean="0">
                <a:latin typeface="+mj-ea"/>
              </a:rPr>
              <a:t> 리포트</a:t>
            </a:r>
            <a:endParaRPr lang="en-US" altLang="ko-KR" sz="1200" b="1" dirty="0"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48" y="2940436"/>
            <a:ext cx="4684105" cy="35521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657" y="2940436"/>
            <a:ext cx="4473343" cy="343565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52850" y="6123218"/>
            <a:ext cx="654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NEW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04719" y="6006761"/>
            <a:ext cx="654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OLD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347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물결무늬 샘플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4320" y="616021"/>
            <a:ext cx="7747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성능 저하 현상</a:t>
            </a: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err="1" smtClean="0">
                <a:latin typeface="+mj-ea"/>
              </a:rPr>
              <a:t>Caseviewer</a:t>
            </a:r>
            <a:r>
              <a:rPr lang="en-US" altLang="ko-KR" sz="1200" b="1" dirty="0" smtClean="0">
                <a:latin typeface="+mj-ea"/>
              </a:rPr>
              <a:t> </a:t>
            </a:r>
            <a:r>
              <a:rPr lang="ko-KR" altLang="en-US" sz="1200" b="1" dirty="0" smtClean="0">
                <a:latin typeface="+mj-ea"/>
              </a:rPr>
              <a:t>기준 </a:t>
            </a:r>
            <a:r>
              <a:rPr lang="en-US" altLang="ko-KR" sz="1200" b="1" dirty="0" smtClean="0">
                <a:latin typeface="+mj-ea"/>
              </a:rPr>
              <a:t>X20 </a:t>
            </a:r>
            <a:r>
              <a:rPr lang="ko-KR" altLang="en-US" sz="1200" b="1" dirty="0" smtClean="0">
                <a:latin typeface="+mj-ea"/>
              </a:rPr>
              <a:t>이상에서</a:t>
            </a:r>
            <a:r>
              <a:rPr lang="en-US" altLang="ko-KR" sz="1200" b="1" dirty="0" smtClean="0">
                <a:latin typeface="+mj-ea"/>
              </a:rPr>
              <a:t>, </a:t>
            </a:r>
            <a:r>
              <a:rPr lang="ko-KR" altLang="en-US" sz="1200" b="1" dirty="0" smtClean="0">
                <a:latin typeface="+mj-ea"/>
              </a:rPr>
              <a:t>슬라이드 전반의 물결무늬 발견</a:t>
            </a:r>
            <a:endParaRPr lang="en-US" altLang="ko-KR" sz="1200" b="1" dirty="0"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48" y="1502334"/>
            <a:ext cx="4684105" cy="35521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657" y="1502334"/>
            <a:ext cx="4473343" cy="343565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28894" y="5551518"/>
            <a:ext cx="602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NEW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86463" y="5435061"/>
            <a:ext cx="602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OLD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251" y="550810"/>
            <a:ext cx="9119062" cy="59150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909" y="3884384"/>
            <a:ext cx="6691745" cy="282009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43438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33058</TotalTime>
  <Words>848</Words>
  <Application>Microsoft Office PowerPoint</Application>
  <PresentationFormat>화면 슬라이드 쇼(4:3)</PresentationFormat>
  <Paragraphs>190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408</cp:revision>
  <dcterms:created xsi:type="dcterms:W3CDTF">2021-03-24T07:36:17Z</dcterms:created>
  <dcterms:modified xsi:type="dcterms:W3CDTF">2021-10-01T07:14:42Z</dcterms:modified>
</cp:coreProperties>
</file>